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74" r:id="rId1"/>
  </p:sldMasterIdLst>
  <p:notesMasterIdLst>
    <p:notesMasterId r:id="rId30"/>
  </p:notesMasterIdLst>
  <p:sldIdLst>
    <p:sldId id="256" r:id="rId2"/>
    <p:sldId id="273" r:id="rId3"/>
    <p:sldId id="282" r:id="rId4"/>
    <p:sldId id="285" r:id="rId5"/>
    <p:sldId id="258" r:id="rId6"/>
    <p:sldId id="275" r:id="rId7"/>
    <p:sldId id="274" r:id="rId8"/>
    <p:sldId id="287" r:id="rId9"/>
    <p:sldId id="261" r:id="rId10"/>
    <p:sldId id="288" r:id="rId11"/>
    <p:sldId id="289" r:id="rId12"/>
    <p:sldId id="290" r:id="rId13"/>
    <p:sldId id="296" r:id="rId14"/>
    <p:sldId id="269" r:id="rId15"/>
    <p:sldId id="291" r:id="rId16"/>
    <p:sldId id="292" r:id="rId17"/>
    <p:sldId id="293" r:id="rId18"/>
    <p:sldId id="295" r:id="rId19"/>
    <p:sldId id="294" r:id="rId20"/>
    <p:sldId id="297" r:id="rId21"/>
    <p:sldId id="298" r:id="rId22"/>
    <p:sldId id="299" r:id="rId23"/>
    <p:sldId id="303" r:id="rId24"/>
    <p:sldId id="304" r:id="rId25"/>
    <p:sldId id="300" r:id="rId26"/>
    <p:sldId id="301" r:id="rId27"/>
    <p:sldId id="302" r:id="rId28"/>
    <p:sldId id="26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494" autoAdjust="0"/>
  </p:normalViewPr>
  <p:slideViewPr>
    <p:cSldViewPr snapToGrid="0" snapToObjects="1">
      <p:cViewPr>
        <p:scale>
          <a:sx n="71" d="100"/>
          <a:sy n="71" d="100"/>
        </p:scale>
        <p:origin x="-282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title>
      <c:tx>
        <c:rich>
          <a:bodyPr/>
          <a:lstStyle/>
          <a:p>
            <a:pPr>
              <a:defRPr sz="2000">
                <a:solidFill>
                  <a:srgbClr val="FFC000"/>
                </a:solidFill>
              </a:defRPr>
            </a:pPr>
            <a:r>
              <a:rPr lang="ru-RU" sz="2200" dirty="0">
                <a:solidFill>
                  <a:srgbClr val="FFC000"/>
                </a:solidFill>
                <a:latin typeface="Constantia" panose="02030602050306030303" pitchFamily="18" charset="0"/>
              </a:rPr>
              <a:t>Распределение медицинских организаций по количеству направленных конфликтных случаев в Центр на ЭПП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c:spPr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Лист2!$A$1:$A$10</c:f>
              <c:strCache>
                <c:ptCount val="10"/>
                <c:pt idx="0">
                  <c:v>БУ "ЛАНГЕПАССКАЯ ГОРОДСКАЯ БОЛЬНИЦА"</c:v>
                </c:pt>
                <c:pt idx="1">
                  <c:v>ПАО "ГАЗПРОМ" ООО "ГАЗПРОМ ТРАНСГАЗ ЮГОРСК"</c:v>
                </c:pt>
                <c:pt idx="2">
                  <c:v>АО  "ГРУППА КОМПАНИЙ "МЕДСИ"</c:v>
                </c:pt>
                <c:pt idx="3">
                  <c:v>БУ "ЛЯНТОРСКАЯ ГОРОДСКАЯ БОЛЬНИЦА"</c:v>
                </c:pt>
                <c:pt idx="4">
                  <c:v>БУ "НЕФТЕЮГАНСКАЯ ОКРУЖНАЯ КЛИНИЧЕСКАЯ БОЛЬНИЦА ИМЕНИ В.И.ЯЦКИВ"</c:v>
                </c:pt>
                <c:pt idx="5">
                  <c:v>БУ "ПЫТЬ-ЯХСКАЯ ОКРУЖНАЯ КЛИНИЧЕСКАЯ БОЛЬНИЦА"</c:v>
                </c:pt>
                <c:pt idx="6">
                  <c:v>ООО "ЦЕНТРПРОФМЕД"</c:v>
                </c:pt>
                <c:pt idx="7">
                  <c:v>БУ "ЮГОРСКАЯ ГОРОДСКАЯ БОЛЬНИЦА"</c:v>
                </c:pt>
                <c:pt idx="8">
                  <c:v>ООО "СКАНЕР"</c:v>
                </c:pt>
                <c:pt idx="9">
                  <c:v>ООО "МЕДИС"</c:v>
                </c:pt>
              </c:strCache>
            </c:strRef>
          </c:cat>
          <c:val>
            <c:numRef>
              <c:f>Лист2!$B$1:$B$10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  <c:pt idx="7">
                  <c:v>5</c:v>
                </c:pt>
                <c:pt idx="8">
                  <c:v>7</c:v>
                </c:pt>
                <c:pt idx="9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3340544"/>
        <c:axId val="38824768"/>
      </c:barChart>
      <c:catAx>
        <c:axId val="10334054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 b="1">
                <a:latin typeface="Constantia" panose="02030602050306030303" pitchFamily="18" charset="0"/>
              </a:defRPr>
            </a:pPr>
            <a:endParaRPr lang="ru-RU"/>
          </a:p>
        </c:txPr>
        <c:crossAx val="38824768"/>
        <c:crosses val="autoZero"/>
        <c:auto val="1"/>
        <c:lblAlgn val="ctr"/>
        <c:lblOffset val="100"/>
        <c:noMultiLvlLbl val="0"/>
      </c:catAx>
      <c:valAx>
        <c:axId val="3882476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03340544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rgbClr val="FFC000"/>
                </a:solidFill>
              </a:defRPr>
            </a:pPr>
            <a:r>
              <a:rPr lang="ru-RU" sz="2200" dirty="0">
                <a:solidFill>
                  <a:srgbClr val="FFC000"/>
                </a:solidFill>
                <a:latin typeface="Constantia" panose="02030602050306030303" pitchFamily="18" charset="0"/>
              </a:rPr>
              <a:t>Структура</a:t>
            </a:r>
            <a:r>
              <a:rPr lang="ru-RU" sz="2200" baseline="0" dirty="0">
                <a:solidFill>
                  <a:srgbClr val="FFC000"/>
                </a:solidFill>
                <a:latin typeface="Constantia" panose="02030602050306030303" pitchFamily="18" charset="0"/>
              </a:rPr>
              <a:t> заболеваний, часто встречающихся при рассмотрении сложных и/или конфликтных случаев</a:t>
            </a:r>
            <a:endParaRPr lang="ru-RU" sz="2200" dirty="0">
              <a:solidFill>
                <a:srgbClr val="FFC000"/>
              </a:solidFill>
              <a:latin typeface="Constantia" panose="02030602050306030303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516951006124234E-2"/>
          <c:y val="0.13691438668424674"/>
          <c:w val="0.61345986439195099"/>
          <c:h val="0.82367470278118582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3409098862642174"/>
                  <c:y val="5.2977788150478773E-2"/>
                </c:manualLayout>
              </c:layout>
              <c:spPr/>
              <c:txPr>
                <a:bodyPr/>
                <a:lstStyle/>
                <a:p>
                  <a:pPr>
                    <a:defRPr sz="36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2718121172353453"/>
                  <c:y val="-0.12690022867738626"/>
                </c:manualLayout>
              </c:layout>
              <c:spPr/>
              <c:txPr>
                <a:bodyPr/>
                <a:lstStyle/>
                <a:p>
                  <a:pPr>
                    <a:defRPr sz="36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4739720034995626E-2"/>
                  <c:y val="-0.19402773317498975"/>
                </c:manualLayout>
              </c:layout>
              <c:spPr/>
              <c:txPr>
                <a:bodyPr/>
                <a:lstStyle/>
                <a:p>
                  <a:pPr>
                    <a:defRPr sz="28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8.8896872265966792E-2"/>
                  <c:y val="-0.1222351724559739"/>
                </c:manualLayout>
              </c:layout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2800"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8.9011801261292961E-3"/>
                  <c:y val="-1.505505411349777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1.8794947506561677E-2"/>
                  <c:y val="-2.75285713771747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9.631233595800523E-3"/>
                  <c:y val="-2.30093030509558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4.2376485617299967E-2"/>
                  <c:y val="-5.64943793007937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3.3270519718510215E-2"/>
                  <c:y val="-2.874725593050931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-1.2510787373682436E-2"/>
                  <c:y val="-2.924440879908552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3.879047531385888E-3"/>
                  <c:y val="-4.96622211474970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1.0326257039336607E-2"/>
                  <c:y val="-3.29588004069619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Лист1!$A$1:$A$13</c:f>
              <c:strCache>
                <c:ptCount val="13"/>
                <c:pt idx="0">
                  <c:v>Хроническая ишемическая болезнь сердца (I25)</c:v>
                </c:pt>
                <c:pt idx="1">
                  <c:v>Кондуктивная и нейросенсорная потеря слуха (H90)</c:v>
                </c:pt>
                <c:pt idx="2">
                  <c:v>Болезни, характеризующиеся повышенным кровяным давлением (I10-I11)</c:v>
                </c:pt>
                <c:pt idx="3">
                  <c:v>Нарушение рефракции и аккомодации (H52)</c:v>
                </c:pt>
                <c:pt idx="4">
                  <c:v>Эпилепсия (G40)</c:v>
                </c:pt>
                <c:pt idx="5">
                  <c:v>Астма (J45)</c:v>
                </c:pt>
                <c:pt idx="6">
                  <c:v>Болезни костно-мышечной системы (M00-M99)</c:v>
                </c:pt>
                <c:pt idx="7">
                  <c:v>Мононевропатии верхней конечности (G56)</c:v>
                </c:pt>
                <c:pt idx="8">
                  <c:v>Новообразования (С00-D48)</c:v>
                </c:pt>
                <c:pt idx="9">
                  <c:v>Псориаз (L40)</c:v>
                </c:pt>
                <c:pt idx="10">
                  <c:v>Геморрой (K64)</c:v>
                </c:pt>
                <c:pt idx="11">
                  <c:v>Последствия туберкулеза (B90)</c:v>
                </c:pt>
                <c:pt idx="12">
                  <c:v>Цирроз (K74.6)</c:v>
                </c:pt>
              </c:strCache>
            </c:strRef>
          </c:cat>
          <c:val>
            <c:numRef>
              <c:f>Лист1!$B$1:$B$13</c:f>
              <c:numCache>
                <c:formatCode>General</c:formatCode>
                <c:ptCount val="13"/>
                <c:pt idx="0">
                  <c:v>16</c:v>
                </c:pt>
                <c:pt idx="1">
                  <c:v>13</c:v>
                </c:pt>
                <c:pt idx="2">
                  <c:v>10</c:v>
                </c:pt>
                <c:pt idx="3">
                  <c:v>7</c:v>
                </c:pt>
                <c:pt idx="4">
                  <c:v>6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r"/>
      <c:layout/>
      <c:overlay val="0"/>
      <c:txPr>
        <a:bodyPr/>
        <a:lstStyle/>
        <a:p>
          <a:pPr>
            <a:defRPr sz="1200" b="1">
              <a:latin typeface="Constantia" panose="02030602050306030303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effectLst>
      <a:innerShdw blurRad="63500" dist="50800" dir="18900000">
        <a:prstClr val="black">
          <a:alpha val="50000"/>
        </a:prstClr>
      </a:innerShdw>
    </a:effectLst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430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Расписать каждую статью подробнее?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06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623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04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275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042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908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77917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6405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7592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98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46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9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6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0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3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1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81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73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87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321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4753" y="2050472"/>
            <a:ext cx="7780713" cy="2715492"/>
          </a:xfrm>
        </p:spPr>
        <p:txBody>
          <a:bodyPr>
            <a:noAutofit/>
          </a:bodyPr>
          <a:lstStyle/>
          <a:p>
            <a:pPr algn="ctr"/>
            <a:r>
              <a:rPr lang="ru-RU" sz="4800" cap="none" dirty="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профессиональной пригодности в сложных и конфликтных случаях  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>
            <a:off x="10656917" y="1892480"/>
            <a:ext cx="4281053" cy="315983"/>
          </a:xfrm>
        </p:spPr>
        <p:txBody>
          <a:bodyPr>
            <a:normAutofit fontScale="92500" lnSpcReduction="10000"/>
          </a:bodyPr>
          <a:lstStyle/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59" y="136619"/>
            <a:ext cx="4258425" cy="12433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01294" y="262873"/>
            <a:ext cx="2410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s-I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is-I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год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01828" y="5373870"/>
            <a:ext cx="71572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Заведующий  Консультативно-диагностической поликлиникой, врач-профпатолог  </a:t>
            </a:r>
          </a:p>
          <a:p>
            <a:pPr algn="ctr"/>
            <a:r>
              <a:rPr lang="ru-RU" sz="2000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Алеева</a:t>
            </a:r>
            <a:r>
              <a:rPr lang="ru-RU" sz="20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Ольга Николаевна</a:t>
            </a:r>
            <a:endParaRPr lang="ru-RU" sz="20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95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5" y="332509"/>
            <a:ext cx="6291263" cy="602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5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82139" y="357593"/>
            <a:ext cx="78721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2.  Заявление о проведении заочного ЭПП (при необходимости).</a:t>
            </a:r>
          </a:p>
          <a:p>
            <a:pPr lvl="0" algn="just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3.      Копия паспорта.</a:t>
            </a:r>
          </a:p>
          <a:p>
            <a:pPr lvl="0" algn="just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4. Заверенная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копия направления работодателя, в котором отражены все вредные факторы и условия труда пациента.</a:t>
            </a:r>
          </a:p>
          <a:p>
            <a:pPr lvl="0" algn="just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5.   Выписка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из амбулаторной карты с места жительства, с обследованиями, проведенными по уточнению диагноза, явившегося причиной проведения ЭПП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17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98270" y="259586"/>
            <a:ext cx="779733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6. Выписка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из амбулаторной карты с данными проведенного медицинского осмотра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.</a:t>
            </a:r>
          </a:p>
          <a:p>
            <a:pPr algn="just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7.</a:t>
            </a:r>
            <a:r>
              <a:rPr lang="ru-RU" sz="3200" dirty="0"/>
              <a:t> </a:t>
            </a:r>
            <a:r>
              <a:rPr lang="ru-RU" sz="3200" dirty="0" smtClean="0">
                <a:latin typeface="Constantia" panose="02030602050306030303" pitchFamily="18" charset="0"/>
              </a:rPr>
              <a:t>Заключение </a:t>
            </a:r>
            <a:r>
              <a:rPr lang="ru-RU" sz="3200" dirty="0">
                <a:latin typeface="Constantia" panose="02030602050306030303" pitchFamily="18" charset="0"/>
              </a:rPr>
              <a:t>медицинского осмотра, оформленное в соответствии с приказом МЗ РФ № 302н с указание результата проведенного медицинского </a:t>
            </a:r>
            <a:r>
              <a:rPr lang="ru-RU" sz="3200" dirty="0" smtClean="0">
                <a:latin typeface="Constantia" panose="02030602050306030303" pitchFamily="18" charset="0"/>
              </a:rPr>
              <a:t>осмотра.</a:t>
            </a:r>
          </a:p>
          <a:p>
            <a:pPr algn="just" defTabSz="914400"/>
            <a:r>
              <a:rPr lang="ru-RU" sz="3200" dirty="0" smtClean="0">
                <a:latin typeface="Constantia" panose="02030602050306030303" pitchFamily="18" charset="0"/>
              </a:rPr>
              <a:t>8. Медицинское </a:t>
            </a:r>
            <a:r>
              <a:rPr lang="ru-RU" sz="3200" dirty="0">
                <a:latin typeface="Constantia" panose="02030602050306030303" pitchFamily="18" charset="0"/>
              </a:rPr>
              <a:t>заключение, оформленное в соответствии с приказом № 282н с указанием решения врачебной комиссии, а также протокол ВК с обоснованием принятого </a:t>
            </a:r>
            <a:r>
              <a:rPr lang="ru-RU" sz="3200" dirty="0" smtClean="0">
                <a:latin typeface="Constantia" panose="02030602050306030303" pitchFamily="18" charset="0"/>
              </a:rPr>
              <a:t>решения.</a:t>
            </a:r>
            <a:endParaRPr lang="ru-RU" sz="3200" dirty="0">
              <a:latin typeface="Constantia" panose="02030602050306030303" pitchFamily="18" charset="0"/>
            </a:endParaRPr>
          </a:p>
          <a:p>
            <a:pPr algn="just" defTabSz="914400"/>
            <a:endParaRPr lang="ru-RU" sz="3200" dirty="0">
              <a:latin typeface="Constantia" panose="02030602050306030303" pitchFamily="18" charset="0"/>
            </a:endParaRPr>
          </a:p>
          <a:p>
            <a:pPr lvl="0" algn="just" defTabSz="914400"/>
            <a:endParaRPr lang="ru-RU" sz="3200" dirty="0" smtClean="0">
              <a:solidFill>
                <a:prstClr val="white"/>
              </a:solidFill>
              <a:latin typeface="Constantia" panose="02030602050306030303" pitchFamily="18" charset="0"/>
            </a:endParaRPr>
          </a:p>
          <a:p>
            <a:pPr lvl="0" algn="just" defTabSz="914400"/>
            <a:endParaRPr lang="ru-RU" sz="3200" dirty="0">
              <a:solidFill>
                <a:prstClr val="white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08018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729" y="1413064"/>
            <a:ext cx="859267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/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9. Результаты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обследований, 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оформленные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в соответствии с Приказом </a:t>
            </a:r>
            <a:r>
              <a:rPr lang="ru-RU" sz="3200" dirty="0" err="1">
                <a:solidFill>
                  <a:prstClr val="white"/>
                </a:solidFill>
                <a:latin typeface="Constantia"/>
              </a:rPr>
              <a:t>Минздравсоцразвития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 от 02.05.2012 г. № 441  п 13.14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407" y="5546544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07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28034"/>
            <a:ext cx="8113222" cy="58644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C000"/>
                </a:solidFill>
                <a:latin typeface="Constantia" panose="02030602050306030303" pitchFamily="18" charset="0"/>
                <a:ea typeface="+mj-ea"/>
                <a:cs typeface="Times New Roman" pitchFamily="18" charset="0"/>
              </a:rPr>
              <a:t>Врачебная комиссия центра</a:t>
            </a:r>
            <a:r>
              <a:rPr lang="ru-RU" sz="2800" dirty="0" smtClean="0">
                <a:latin typeface="Constantia" panose="02030602050306030303" pitchFamily="18" charset="0"/>
                <a:ea typeface="+mj-ea"/>
                <a:cs typeface="Times New Roman" pitchFamily="18" charset="0"/>
              </a:rPr>
              <a:t>, при получении пакета документов </a:t>
            </a:r>
            <a:r>
              <a:rPr lang="ru-RU" sz="2700" dirty="0" smtClean="0">
                <a:latin typeface="Constantia" panose="02030602050306030303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рассматривает данные документы в течение 10 рабочих дней </a:t>
            </a:r>
            <a:r>
              <a:rPr lang="ru-RU" sz="2700" dirty="0" smtClean="0">
                <a:latin typeface="Constantia" panose="02030602050306030303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и на основании результатов обязательного </a:t>
            </a:r>
            <a:r>
              <a:rPr lang="ru-RU" sz="2700" dirty="0" smtClean="0">
                <a:latin typeface="Constantia" panose="02030602050306030303" pitchFamily="18" charset="0"/>
                <a:ea typeface="+mj-ea"/>
                <a:cs typeface="Times New Roman" pitchFamily="18" charset="0"/>
              </a:rPr>
              <a:t>медицинского осмотра и представленных обследований выносит </a:t>
            </a: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одно из следующих решений о признании работника: </a:t>
            </a:r>
            <a:b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</a:b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-</a:t>
            </a:r>
            <a:r>
              <a:rPr lang="ru-RU" sz="2700" u="sng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пригодным</a:t>
            </a: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 по состоянию здоровья к выполнению        отдельных видов работ;</a:t>
            </a:r>
            <a:b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</a:b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-</a:t>
            </a:r>
            <a:r>
              <a:rPr lang="ru-RU" sz="2700" u="sng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временно непригодным</a:t>
            </a: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 по состоянию здоровья к   выполнению отдельных видов работ;</a:t>
            </a:r>
            <a:b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</a:b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-</a:t>
            </a:r>
            <a:r>
              <a:rPr lang="ru-RU" sz="2700" u="sng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постоянно непригодным</a:t>
            </a:r>
            <a:r>
              <a:rPr lang="ru-RU" sz="27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 по состоянию здоровья к выполнению отдельных </a:t>
            </a:r>
            <a:r>
              <a:rPr lang="ru-RU" sz="2700" dirty="0" smtClean="0">
                <a:latin typeface="Constantia" panose="02030602050306030303" pitchFamily="18" charset="0"/>
                <a:ea typeface="+mj-ea"/>
                <a:cs typeface="Times New Roman" pitchFamily="18" charset="0"/>
              </a:rPr>
              <a:t>видов работ.</a:t>
            </a:r>
            <a:endParaRPr lang="ru-RU" sz="2400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50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78873" y="609600"/>
            <a:ext cx="7772400" cy="52228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8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В случае вынесения </a:t>
            </a:r>
            <a:r>
              <a:rPr lang="ru-RU" sz="2800" b="1" dirty="0">
                <a:solidFill>
                  <a:srgbClr val="FFC000"/>
                </a:solidFill>
                <a:latin typeface="Constantia" panose="02030602050306030303" pitchFamily="18" charset="0"/>
                <a:ea typeface="+mj-ea"/>
                <a:cs typeface="Times New Roman" pitchFamily="18" charset="0"/>
              </a:rPr>
              <a:t>решения о временной непригодности</a:t>
            </a:r>
            <a:r>
              <a:rPr lang="ru-RU" sz="2800" b="1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8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по состоянию здоровья к выполнению отдельных видов работ указывается  </a:t>
            </a:r>
            <a:r>
              <a:rPr lang="ru-RU" sz="2800" b="1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обоснование </a:t>
            </a:r>
            <a:r>
              <a:rPr lang="ru-RU" sz="28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данного решения и </a:t>
            </a:r>
            <a:r>
              <a:rPr lang="ru-RU" sz="2800" b="1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сроки временной непригодности </a:t>
            </a:r>
            <a:r>
              <a:rPr lang="ru-RU" sz="28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с рекомендациям  о проведении дополнительных исследований (лабораторных, инструментальных исследований) и (или) соответствующего лечения.</a:t>
            </a:r>
            <a:br>
              <a:rPr lang="ru-RU" sz="28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</a:br>
            <a:r>
              <a:rPr lang="ru-RU" sz="2800" dirty="0">
                <a:latin typeface="Constantia" panose="02030602050306030303" pitchFamily="18" charset="0"/>
                <a:ea typeface="+mj-ea"/>
                <a:cs typeface="Times New Roman" pitchFamily="18" charset="0"/>
              </a:rPr>
              <a:t>Окончательное решение выносится комиссией после представления результатов проведенных исследований и (или) лечения. Решение врачебной комиссии оформляется в виде </a:t>
            </a:r>
            <a:r>
              <a:rPr lang="ru-RU" sz="2800" dirty="0" smtClean="0">
                <a:latin typeface="Constantia" panose="02030602050306030303" pitchFamily="18" charset="0"/>
                <a:ea typeface="+mj-ea"/>
                <a:cs typeface="Times New Roman" pitchFamily="18" charset="0"/>
              </a:rPr>
              <a:t>протокола.</a:t>
            </a:r>
            <a:endParaRPr lang="ru-RU" dirty="0">
              <a:latin typeface="Constantia" panose="02030602050306030303" pitchFamily="18" charset="0"/>
            </a:endParaRP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2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82137" y="847939"/>
            <a:ext cx="82006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nstantia" panose="02030602050306030303" pitchFamily="18" charset="0"/>
                <a:ea typeface="+mj-ea"/>
                <a:cs typeface="Times New Roman" pitchFamily="18" charset="0"/>
              </a:rPr>
              <a:t>В случае невозможности  на основании представленных документов определить соответствие состояния здоровья работника возможности выполнения им отдельных видов работ, врачебная комиссия выносит решение о назначении проведения в отношении работника осмотров врачами-специалистами (исследований).</a:t>
            </a:r>
            <a:br>
              <a:rPr kumimoji="0" lang="ru-RU" sz="24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nstantia" panose="02030602050306030303" pitchFamily="18" charset="0"/>
                <a:ea typeface="+mj-ea"/>
                <a:cs typeface="Times New Roman" pitchFamily="18" charset="0"/>
              </a:rPr>
            </a:b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nstantia" panose="02030602050306030303" pitchFamily="18" charset="0"/>
                <a:ea typeface="+mj-ea"/>
                <a:cs typeface="Times New Roman" pitchFamily="18" charset="0"/>
              </a:rPr>
              <a:t>В случае если при проведении  экспертизы профессиональной пригодности (ЭПП) врачебной комиссией назначено проведение осмотров врачами-специалистами (исследований), время проведения которых превышает срок 10 дней, </a:t>
            </a:r>
            <a:r>
              <a:rPr kumimoji="0" lang="ru-RU" sz="24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nstantia" panose="02030602050306030303" pitchFamily="18" charset="0"/>
                <a:ea typeface="+mj-ea"/>
                <a:cs typeface="Times New Roman" pitchFamily="18" charset="0"/>
              </a:rPr>
              <a:t>срок проведения  ЭПП продлевается 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nstantia" panose="02030602050306030303" pitchFamily="18" charset="0"/>
                <a:ea typeface="+mj-ea"/>
                <a:cs typeface="Times New Roman" pitchFamily="18" charset="0"/>
              </a:rPr>
              <a:t>до получения результатов этих осмотров (исследований), но </a:t>
            </a:r>
            <a:r>
              <a:rPr kumimoji="0" lang="ru-RU" sz="24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onstantia" panose="02030602050306030303" pitchFamily="18" charset="0"/>
                <a:ea typeface="+mj-ea"/>
                <a:cs typeface="Times New Roman" pitchFamily="18" charset="0"/>
              </a:rPr>
              <a:t>не более чем на 30 рабочих дней.</a:t>
            </a:r>
            <a:endParaRPr kumimoji="0" lang="ru-RU" sz="18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33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9258" y="85579"/>
            <a:ext cx="800515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ru-RU" sz="3200" dirty="0">
                <a:latin typeface="Constantia" panose="02030602050306030303" pitchFamily="18" charset="0"/>
                <a:cs typeface="Times New Roman" pitchFamily="18" charset="0"/>
              </a:rPr>
              <a:t>Данное </a:t>
            </a:r>
            <a:r>
              <a:rPr lang="ru-RU" sz="3200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решение врачебной </a:t>
            </a:r>
            <a:r>
              <a:rPr lang="ru-RU" sz="3200" dirty="0">
                <a:latin typeface="Constantia" panose="02030602050306030303" pitchFamily="18" charset="0"/>
                <a:cs typeface="Times New Roman" pitchFamily="18" charset="0"/>
              </a:rPr>
              <a:t>комиссии </a:t>
            </a:r>
            <a:r>
              <a:rPr lang="ru-RU" sz="3200" dirty="0" smtClean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  <a:t>решение </a:t>
            </a:r>
            <a:r>
              <a:rPr lang="ru-RU" sz="3200" dirty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  <a:t>врачебной комиссии, содержащее мотивированное обоснование, отражается в </a:t>
            </a:r>
            <a:r>
              <a:rPr lang="ru-RU" sz="3200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протоколе врачебной комиссии</a:t>
            </a:r>
            <a:r>
              <a:rPr lang="ru-RU" sz="3200" dirty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  <a:t>.  На основании протокола врачебной комиссии оформляется медицинское заключение о пригодности или непригодности к выполнению отдельных видов работ по форме (приложение № 2), предусмотренной приказом № 282н от 05.05.2016года</a:t>
            </a:r>
            <a:r>
              <a:rPr lang="ru-RU" sz="2400" dirty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  <a:t>. </a:t>
            </a:r>
            <a:br>
              <a:rPr lang="ru-RU" sz="2400" dirty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</a:br>
            <a:endParaRPr lang="ru-RU" sz="24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:\Медицинская часть\АЛЕЕВА\призент\заключение по 282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862" y="199505"/>
            <a:ext cx="5303521" cy="6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177" y="584614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3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612845"/>
            <a:ext cx="75051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000"/>
              </a:spcAft>
              <a:buClr>
                <a:prstClr val="white"/>
              </a:buClr>
              <a:buSzPct val="100000"/>
            </a:pPr>
            <a:r>
              <a:rPr lang="ru-RU" sz="2800" b="1" u="sng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Медицинское заключение оформляется в течение 3 рабочих дней</a:t>
            </a:r>
            <a:r>
              <a:rPr lang="ru-RU" sz="2800" u="sng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 </a:t>
            </a:r>
            <a:r>
              <a:rPr lang="ru-RU" sz="2800" b="1" u="sng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со дня вынесения</a:t>
            </a:r>
            <a:r>
              <a:rPr lang="ru-RU" sz="2800" u="sng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 одного из </a:t>
            </a:r>
            <a:r>
              <a:rPr lang="ru-RU" sz="2800" b="1" u="sng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решений врачебной комиссии</a:t>
            </a:r>
            <a:r>
              <a:rPr lang="ru-RU" sz="2800" u="sng" dirty="0">
                <a:solidFill>
                  <a:srgbClr val="FFC000"/>
                </a:solidFill>
                <a:latin typeface="Constantia" panose="02030602050306030303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  <a:t>в двух экземплярах: один из которых выдается работнику для предъявления работодателю, о чем работник расписывается в журнале регистрации Медицинских заключений; другой - вклеивается в медицинскую  карту пациента, получающего </a:t>
            </a:r>
            <a:r>
              <a:rPr lang="ru-RU" sz="2800" dirty="0" smtClean="0">
                <a:solidFill>
                  <a:prstClr val="white"/>
                </a:solidFill>
                <a:latin typeface="Constantia" panose="02030602050306030303" pitchFamily="18" charset="0"/>
                <a:cs typeface="Times New Roman" pitchFamily="18" charset="0"/>
              </a:rPr>
              <a:t>медицинскую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Constantia" panose="02030602050306030303" pitchFamily="18" charset="0"/>
                <a:cs typeface="Times New Roman" pitchFamily="18" charset="0"/>
              </a:rPr>
              <a:t>помощь </a:t>
            </a:r>
            <a:r>
              <a:rPr lang="ru-RU" sz="2800" dirty="0">
                <a:latin typeface="Constantia" panose="02030602050306030303" pitchFamily="18" charset="0"/>
                <a:cs typeface="Times New Roman" pitchFamily="18" charset="0"/>
              </a:rPr>
              <a:t>в амбулаторных условиях (учетная форма № 025/у).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177" y="584614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6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5042"/>
            <a:ext cx="7772400" cy="5835133"/>
          </a:xfrm>
        </p:spPr>
        <p:txBody>
          <a:bodyPr>
            <a:normAutofit/>
          </a:bodyPr>
          <a:lstStyle/>
          <a:p>
            <a:pPr marL="0" lvl="0" indent="0" algn="just" defTabSz="914400">
              <a:spcAft>
                <a:spcPts val="0"/>
              </a:spcAft>
              <a:buClrTx/>
              <a:buSzTx/>
              <a:buNone/>
            </a:pP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Число </a:t>
            </a:r>
            <a:r>
              <a:rPr lang="ru-RU" sz="3200" dirty="0" smtClean="0">
                <a:solidFill>
                  <a:srgbClr val="FFC000"/>
                </a:solidFill>
                <a:latin typeface="Constantia"/>
              </a:rPr>
              <a:t>рабочих мест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, являющихся вредными и/или опасными в  Ханты-Мансийском автономном округе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– 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Югре в 2018 году составляло </a:t>
            </a:r>
            <a:r>
              <a:rPr lang="ru-RU" sz="3200" b="1" u="sng" dirty="0" smtClean="0">
                <a:solidFill>
                  <a:srgbClr val="FFC000"/>
                </a:solidFill>
                <a:latin typeface="Constantia"/>
              </a:rPr>
              <a:t>359421.</a:t>
            </a:r>
            <a:endParaRPr lang="ru-RU" sz="3200" b="1" u="sng" dirty="0">
              <a:solidFill>
                <a:srgbClr val="FFC000"/>
              </a:solidFill>
              <a:latin typeface="Constantia"/>
            </a:endParaRPr>
          </a:p>
          <a:p>
            <a:pPr marL="0" indent="0" algn="ctr">
              <a:buNone/>
            </a:pPr>
            <a:endParaRPr lang="ru-RU" sz="21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231" y="5791202"/>
            <a:ext cx="75565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059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177" y="5846145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8259" y="257779"/>
            <a:ext cx="87809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all" spc="0" normalizeH="0" baseline="0" noProof="0" dirty="0" smtClean="0">
                <a:ln w="3175" cmpd="sng"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nstantia" panose="02030602050306030303" pitchFamily="18" charset="0"/>
                <a:ea typeface="+mj-ea"/>
                <a:cs typeface="+mj-cs"/>
              </a:rPr>
              <a:t>Часто возникающие вопросы при проведении ЭПП.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onstantia" panose="0203060205030603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388" y="1855258"/>
            <a:ext cx="8350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Какое решение принимает ВК по ЭПП при диагнозе постинфарктного кардиосклероза?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6518" y="3050739"/>
            <a:ext cx="80430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latin typeface="Constantia" panose="02030602050306030303" pitchFamily="18" charset="0"/>
              </a:rPr>
              <a:t>Ответ: </a:t>
            </a:r>
            <a:r>
              <a:rPr lang="ru-RU" sz="2800" dirty="0">
                <a:latin typeface="Constantia" panose="02030602050306030303" pitchFamily="18" charset="0"/>
              </a:rPr>
              <a:t>диагноз постинфарктного кардиосклероза является общим медицинским противопоказанием согласно прил. № 48 приказа № 302н. Заключение ВК по ЭПП – работник признан постоянно непригодным к выполнению отдельных видов работ (согласно направления на МО). Решение ВК принимается на основании заключения врача-кардиолога. </a:t>
            </a:r>
          </a:p>
        </p:txBody>
      </p:sp>
    </p:spTree>
    <p:extLst>
      <p:ext uri="{BB962C8B-B14F-4D97-AF65-F5344CB8AC3E}">
        <p14:creationId xmlns:p14="http://schemas.microsoft.com/office/powerpoint/2010/main" val="1291151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177" y="5846145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82387" y="550894"/>
            <a:ext cx="82699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Результат проведения ЭПП у работников с диагнозом онкологического заболевания?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2387" y="1720840"/>
            <a:ext cx="83640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latin typeface="Constantia" panose="02030602050306030303" pitchFamily="18" charset="0"/>
              </a:rPr>
              <a:t>Ответ:</a:t>
            </a:r>
            <a:r>
              <a:rPr lang="ru-RU" sz="2800" u="sng" dirty="0">
                <a:latin typeface="Constantia" panose="02030602050306030303" pitchFamily="18" charset="0"/>
              </a:rPr>
              <a:t> </a:t>
            </a:r>
            <a:r>
              <a:rPr lang="ru-RU" sz="2800" dirty="0">
                <a:latin typeface="Constantia" panose="02030602050306030303" pitchFamily="18" charset="0"/>
              </a:rPr>
              <a:t>злокачественные новообразования любой локализации являются общими медицинскими противопоказаниями. На основании представленного заключения врача-онколога принимается решение о допуске к работе. Стоит обращать внимание на сроки контрольных обследований, а также на клиническую группу наблюдения. Важно оценивать контакт с вредными производственными факторами (контакт с канцерогенами противопоказан!), а также характер выполняемых работ. </a:t>
            </a:r>
          </a:p>
        </p:txBody>
      </p:sp>
    </p:spTree>
    <p:extLst>
      <p:ext uri="{BB962C8B-B14F-4D97-AF65-F5344CB8AC3E}">
        <p14:creationId xmlns:p14="http://schemas.microsoft.com/office/powerpoint/2010/main" val="83629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883" y="5630992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2729" y="372053"/>
            <a:ext cx="82985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rgbClr val="FF0000"/>
                </a:solidFill>
                <a:latin typeface="Constantia" panose="02030602050306030303" pitchFamily="18" charset="0"/>
              </a:rPr>
              <a:t>Синкопальные</a:t>
            </a:r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 синдромы и </a:t>
            </a:r>
            <a:r>
              <a:rPr lang="ru-RU" sz="2800" dirty="0" err="1">
                <a:solidFill>
                  <a:srgbClr val="FF0000"/>
                </a:solidFill>
                <a:latin typeface="Constantia" panose="02030602050306030303" pitchFamily="18" charset="0"/>
              </a:rPr>
              <a:t>эпиприступы</a:t>
            </a:r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 являются основанием к отстранению от выполняемых работ?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2729" y="1997839"/>
            <a:ext cx="81354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latin typeface="Constantia" panose="02030602050306030303" pitchFamily="18" charset="0"/>
              </a:rPr>
              <a:t>Ответ: </a:t>
            </a:r>
            <a:r>
              <a:rPr lang="ru-RU" sz="2800" dirty="0">
                <a:latin typeface="Constantia" panose="02030602050306030303" pitchFamily="18" charset="0"/>
              </a:rPr>
              <a:t>заболевания, сопровождающиеся расстройствами сознания: эпилепсия и эпилептические синдромы различной этиологии, </a:t>
            </a:r>
            <a:r>
              <a:rPr lang="ru-RU" sz="2800" dirty="0" err="1">
                <a:latin typeface="Constantia" panose="02030602050306030303" pitchFamily="18" charset="0"/>
              </a:rPr>
              <a:t>синкопальные</a:t>
            </a:r>
            <a:r>
              <a:rPr lang="ru-RU" sz="2800" dirty="0">
                <a:latin typeface="Constantia" panose="02030602050306030303" pitchFamily="18" charset="0"/>
              </a:rPr>
              <a:t> синдромы различной этиологии и др. –общие медицинские противопоказания. Для принятия решения ВК запрашивает заключение невролога и  </a:t>
            </a:r>
            <a:r>
              <a:rPr lang="ru-RU" sz="2800" dirty="0" err="1">
                <a:latin typeface="Constantia" panose="02030602050306030303" pitchFamily="18" charset="0"/>
              </a:rPr>
              <a:t>эпилептолога</a:t>
            </a:r>
            <a:r>
              <a:rPr lang="ru-RU" sz="2800" dirty="0">
                <a:latin typeface="Constantia" panose="02030602050306030303" pitchFamily="18" charset="0"/>
              </a:rPr>
              <a:t>. Окончательное решение принимается на основании диагнозов врачей-специалистов. </a:t>
            </a:r>
          </a:p>
        </p:txBody>
      </p:sp>
    </p:spTree>
    <p:extLst>
      <p:ext uri="{BB962C8B-B14F-4D97-AF65-F5344CB8AC3E}">
        <p14:creationId xmlns:p14="http://schemas.microsoft.com/office/powerpoint/2010/main" val="3687134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883" y="5630992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5494" y="390889"/>
            <a:ext cx="8365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Constantia" panose="02030602050306030303" pitchFamily="18" charset="0"/>
              </a:rPr>
              <a:t>При приеме на работу в контакт с производственным шумом у работника установлен диагноз </a:t>
            </a:r>
            <a:r>
              <a:rPr lang="ru-RU" sz="2400" dirty="0" err="1">
                <a:solidFill>
                  <a:srgbClr val="FF0000"/>
                </a:solidFill>
                <a:latin typeface="Constantia" panose="02030602050306030303" pitchFamily="18" charset="0"/>
              </a:rPr>
              <a:t>нейросенсорной</a:t>
            </a:r>
            <a:r>
              <a:rPr lang="ru-RU" sz="2400" dirty="0">
                <a:solidFill>
                  <a:srgbClr val="FF0000"/>
                </a:solidFill>
                <a:latin typeface="Constantia" panose="02030602050306030303" pitchFamily="18" charset="0"/>
              </a:rPr>
              <a:t> тугоухости 1 ст., каким должно быть решение ВК?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5494" y="1727590"/>
            <a:ext cx="8365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Constantia" panose="02030602050306030303" pitchFamily="18" charset="0"/>
              </a:rPr>
              <a:t>Ответ:</a:t>
            </a:r>
            <a:r>
              <a:rPr lang="ru-RU" sz="2400" u="sng" dirty="0">
                <a:latin typeface="Constantia" panose="02030602050306030303" pitchFamily="18" charset="0"/>
              </a:rPr>
              <a:t> </a:t>
            </a:r>
            <a:r>
              <a:rPr lang="ru-RU" sz="2400" dirty="0">
                <a:latin typeface="Constantia" panose="02030602050306030303" pitchFamily="18" charset="0"/>
              </a:rPr>
              <a:t>вопрос ЭПП к работе в условиях воздействия шума решает </a:t>
            </a:r>
            <a:r>
              <a:rPr lang="ru-RU" sz="2400" dirty="0" err="1">
                <a:latin typeface="Constantia" panose="02030602050306030303" pitchFamily="18" charset="0"/>
              </a:rPr>
              <a:t>оториноларинголог</a:t>
            </a:r>
            <a:r>
              <a:rPr lang="ru-RU" sz="2400" dirty="0">
                <a:latin typeface="Constantia" panose="02030602050306030303" pitchFamily="18" charset="0"/>
              </a:rPr>
              <a:t> с учетом обязательного анализа выписки из амбулаторной карты (или анализа электронной карты) по данной патологии и дает подробное обоснование своего экспертного решения, так как согласно приказу № 801н противопоказанием для приема на работу с шумом является: «Стойкие (3 и более мес.) понижения слуха (одно-, двусторонняя </a:t>
            </a:r>
            <a:r>
              <a:rPr lang="ru-RU" sz="2400" dirty="0" err="1">
                <a:latin typeface="Constantia" panose="02030602050306030303" pitchFamily="18" charset="0"/>
              </a:rPr>
              <a:t>сенсоневральная</a:t>
            </a:r>
            <a:r>
              <a:rPr lang="ru-RU" sz="2400" dirty="0">
                <a:latin typeface="Constantia" panose="02030602050306030303" pitchFamily="18" charset="0"/>
              </a:rPr>
              <a:t>, смешанная, </a:t>
            </a:r>
            <a:r>
              <a:rPr lang="ru-RU" sz="2400" dirty="0" err="1">
                <a:latin typeface="Constantia" panose="02030602050306030303" pitchFamily="18" charset="0"/>
              </a:rPr>
              <a:t>кондуктивная</a:t>
            </a:r>
            <a:r>
              <a:rPr lang="ru-RU" sz="2400" dirty="0">
                <a:latin typeface="Constantia" panose="02030602050306030303" pitchFamily="18" charset="0"/>
              </a:rPr>
              <a:t> тугоухость) любой степени выраженности, за исключением отсутствия слуха, выраженных и значительно выраженных нарушений слуха (глухота и III, IV степень тугоухости)».</a:t>
            </a:r>
          </a:p>
        </p:txBody>
      </p:sp>
    </p:spTree>
    <p:extLst>
      <p:ext uri="{BB962C8B-B14F-4D97-AF65-F5344CB8AC3E}">
        <p14:creationId xmlns:p14="http://schemas.microsoft.com/office/powerpoint/2010/main" val="2558217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989" y="5630992"/>
            <a:ext cx="756759" cy="79802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26141" y="1376606"/>
            <a:ext cx="757222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onstantia" panose="02030602050306030303" pitchFamily="18" charset="0"/>
              </a:rPr>
              <a:t>По рекомендации </a:t>
            </a:r>
            <a:r>
              <a:rPr lang="ru-RU" sz="2400" dirty="0" err="1">
                <a:latin typeface="Constantia" panose="02030602050306030303" pitchFamily="18" charset="0"/>
              </a:rPr>
              <a:t>оториноларинголога</a:t>
            </a:r>
            <a:r>
              <a:rPr lang="ru-RU" sz="2400" dirty="0">
                <a:latin typeface="Constantia" panose="02030602050306030303" pitchFamily="18" charset="0"/>
              </a:rPr>
              <a:t> документы на данного пациента представляются на ВК по ЭПП согласно приказу № 282н. Если пациент по официальным данным раньше не обращался по поводу НСТ, то противопоказаний к работе с шумом нет, и ВК по ЭПП допускает до работы данного пациента и может рекомендовать внеочередной медицинский осмотр через любой срок (через 3 – 6 – 12 месяцев). При установлении диагнозов: глухота и III, IV ст. тугоухости,  допуск осуществляется без ограничений.</a:t>
            </a:r>
          </a:p>
        </p:txBody>
      </p:sp>
    </p:spTree>
    <p:extLst>
      <p:ext uri="{BB962C8B-B14F-4D97-AF65-F5344CB8AC3E}">
        <p14:creationId xmlns:p14="http://schemas.microsoft.com/office/powerpoint/2010/main" val="1326488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690" y="5630992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36176" y="331712"/>
            <a:ext cx="82850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При проведении медицинского осмотра для инвалидов учитываются ли данные карты ИПР при проведении ЭПП?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6175" y="1720840"/>
            <a:ext cx="802789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latin typeface="Constantia" panose="02030602050306030303" pitchFamily="18" charset="0"/>
              </a:rPr>
              <a:t>Ответ:</a:t>
            </a:r>
            <a:r>
              <a:rPr lang="ru-RU" sz="2800" u="sng" dirty="0">
                <a:latin typeface="Constantia" panose="02030602050306030303" pitchFamily="18" charset="0"/>
              </a:rPr>
              <a:t> </a:t>
            </a:r>
            <a:r>
              <a:rPr lang="ru-RU" sz="2800" dirty="0">
                <a:latin typeface="Constantia" panose="02030602050306030303" pitchFamily="18" charset="0"/>
              </a:rPr>
              <a:t>порядок проведения обязательных предварительных и периодических медицинских осмотров регламентирован приказом 302н, где </a:t>
            </a:r>
            <a:r>
              <a:rPr lang="ru-RU" sz="2800" dirty="0" smtClean="0">
                <a:latin typeface="Constantia" panose="02030602050306030303" pitchFamily="18" charset="0"/>
              </a:rPr>
              <a:t> </a:t>
            </a:r>
            <a:r>
              <a:rPr lang="ru-RU" sz="2800" dirty="0">
                <a:latin typeface="Constantia" panose="02030602050306030303" pitchFamily="18" charset="0"/>
              </a:rPr>
              <a:t>определены общие и дополнительные медицинские противопоказания. Диагноз, который относится к данному перечню является основанием к принятию решения о непригодности работника к выполняемым видам работ. Трудовые рекомендации карты ИПР должен учитывать работодатель при приеме на работу инвалида. </a:t>
            </a:r>
          </a:p>
        </p:txBody>
      </p:sp>
    </p:spTree>
    <p:extLst>
      <p:ext uri="{BB962C8B-B14F-4D97-AF65-F5344CB8AC3E}">
        <p14:creationId xmlns:p14="http://schemas.microsoft.com/office/powerpoint/2010/main" val="4218405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690" y="5630992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82388" y="341131"/>
            <a:ext cx="808168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Возможен ли допуск работника в условия Крайнего Севера после проведенного оперативного лечения по поводу мочекаменной болезни?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6859" y="2847672"/>
            <a:ext cx="79472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>
                <a:latin typeface="Constantia" panose="02030602050306030303" pitchFamily="18" charset="0"/>
              </a:rPr>
              <a:t>Ответ: </a:t>
            </a:r>
            <a:r>
              <a:rPr lang="ru-RU" sz="2800" dirty="0">
                <a:latin typeface="Constantia" panose="02030602050306030303" pitchFamily="18" charset="0"/>
              </a:rPr>
              <a:t>диагноз МКБ является хроническим. После проведенного оперативного лечения на основании заключения врача-уролога решение ВК по ЭПП – признан постоянно непригодным к работе в условиях Крайнего Севера.</a:t>
            </a:r>
          </a:p>
        </p:txBody>
      </p:sp>
    </p:spTree>
    <p:extLst>
      <p:ext uri="{BB962C8B-B14F-4D97-AF65-F5344CB8AC3E}">
        <p14:creationId xmlns:p14="http://schemas.microsoft.com/office/powerpoint/2010/main" val="9871344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690" y="5630992"/>
            <a:ext cx="756759" cy="79802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70647" y="300789"/>
            <a:ext cx="78934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Constantia" panose="02030602050306030303" pitchFamily="18" charset="0"/>
              </a:rPr>
              <a:t>Каким должно быть решение ВК для беременных женщин, работающих в контакте с вредными производственными факторами?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0647" y="1859340"/>
            <a:ext cx="775895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>
                <a:latin typeface="Constantia" panose="02030602050306030303" pitchFamily="18" charset="0"/>
              </a:rPr>
              <a:t>Ответ: </a:t>
            </a:r>
            <a:r>
              <a:rPr lang="ru-RU" sz="2800" dirty="0">
                <a:latin typeface="Constantia" panose="02030602050306030303" pitchFamily="18" charset="0"/>
              </a:rPr>
              <a:t>беременность и период лактации является медицинским противопоказанием к работе в контакте с вредными производственными факторами. Врачебная комиссия принимает решение о временном ограничении к работе в контакте с вредными производственными факторами на максимально возможный срок. Рекомендуется проведение повторного заседания ВК по ЭПП после окончания периода беременности и лактации. </a:t>
            </a:r>
          </a:p>
        </p:txBody>
      </p:sp>
    </p:spTree>
    <p:extLst>
      <p:ext uri="{BB962C8B-B14F-4D97-AF65-F5344CB8AC3E}">
        <p14:creationId xmlns:p14="http://schemas.microsoft.com/office/powerpoint/2010/main" val="2198001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75862"/>
            <a:ext cx="8113222" cy="57166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85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13360"/>
            <a:ext cx="7772400" cy="5912284"/>
          </a:xfrm>
        </p:spPr>
        <p:txBody>
          <a:bodyPr>
            <a:normAutofit/>
          </a:bodyPr>
          <a:lstStyle/>
          <a:p>
            <a:pPr marL="0" lvl="0" indent="0" algn="just" defTabSz="914400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</a:pPr>
            <a:r>
              <a:rPr lang="ru-RU" sz="3200" dirty="0">
                <a:solidFill>
                  <a:prstClr val="white"/>
                </a:solidFill>
                <a:latin typeface="Constantia"/>
              </a:rPr>
              <a:t>По данным отчетов медицинских организаций Ханты-Мансийского автономного округа – Югры 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за 9 месяцев 2019 года </a:t>
            </a:r>
            <a:r>
              <a:rPr lang="ru-RU" sz="3200" dirty="0">
                <a:solidFill>
                  <a:srgbClr val="FFC000"/>
                </a:solidFill>
                <a:latin typeface="Constantia"/>
              </a:rPr>
              <a:t>численность работников, </a:t>
            </a:r>
            <a:r>
              <a:rPr lang="ru-RU" sz="3200" dirty="0" smtClean="0">
                <a:solidFill>
                  <a:srgbClr val="FFC000"/>
                </a:solidFill>
                <a:latin typeface="Constantia"/>
              </a:rPr>
              <a:t>подлежащих ПМО 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(приказ </a:t>
            </a:r>
            <a:r>
              <a:rPr lang="ru-RU" sz="3200" dirty="0" err="1">
                <a:solidFill>
                  <a:prstClr val="white"/>
                </a:solidFill>
                <a:latin typeface="Constantia"/>
              </a:rPr>
              <a:t>Минздравсоцразвития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 России от 12.04.2011 № 302н (далее – приказ 302н) составила 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– </a:t>
            </a:r>
            <a:r>
              <a:rPr lang="ru-RU" sz="3200" dirty="0" smtClean="0">
                <a:solidFill>
                  <a:srgbClr val="FFC000"/>
                </a:solidFill>
                <a:latin typeface="Constantia"/>
              </a:rPr>
              <a:t>117681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человек.</a:t>
            </a:r>
          </a:p>
          <a:p>
            <a:pPr algn="just"/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-1" y="983673"/>
            <a:ext cx="8548255" cy="4807527"/>
          </a:xfrm>
        </p:spPr>
        <p:txBody>
          <a:bodyPr>
            <a:normAutofit fontScale="92500" lnSpcReduction="20000"/>
          </a:bodyPr>
          <a:lstStyle/>
          <a:p>
            <a:pPr marL="0" lvl="0" indent="0" algn="just" defTabSz="914400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None/>
            </a:pP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В соответствии с </a:t>
            </a:r>
            <a:r>
              <a:rPr lang="ru-RU" sz="3200" dirty="0" smtClean="0">
                <a:solidFill>
                  <a:srgbClr val="FFC000"/>
                </a:solidFill>
                <a:latin typeface="Constantia"/>
              </a:rPr>
              <a:t>приказом МЗ РФ от 13.11.2012 года № 911н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 «Об утверждении порядка оказания медицинской помощи при острых и хронических профессиональных заболеваниях» одной из основных функций 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а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втономного учреждения Ханты-Мансийского автономного округа – Югры «Центр профессиональной патологии» (далее – Центр</a:t>
            </a:r>
            <a:r>
              <a:rPr lang="ru-RU" sz="3200" dirty="0" smtClean="0">
                <a:solidFill>
                  <a:srgbClr val="FFC000"/>
                </a:solidFill>
                <a:latin typeface="Constantia"/>
              </a:rPr>
              <a:t>)  является - </a:t>
            </a:r>
            <a:r>
              <a:rPr lang="ru-RU" sz="3200" dirty="0">
                <a:solidFill>
                  <a:srgbClr val="FFC000"/>
                </a:solidFill>
                <a:latin typeface="Constantia"/>
              </a:rPr>
              <a:t>рассмотрение конфликтных вопросов, возникших при экспертизе профессиональной пригодности</a:t>
            </a:r>
            <a:r>
              <a:rPr lang="ru-RU" sz="3200" dirty="0">
                <a:solidFill>
                  <a:prstClr val="white"/>
                </a:solidFill>
                <a:latin typeface="Constantia"/>
              </a:rPr>
              <a:t> и связи заболевания с </a:t>
            </a:r>
            <a:r>
              <a:rPr lang="ru-RU" sz="3200" dirty="0" smtClean="0">
                <a:solidFill>
                  <a:prstClr val="white"/>
                </a:solidFill>
                <a:latin typeface="Constantia"/>
              </a:rPr>
              <a:t>профессией.</a:t>
            </a:r>
            <a:endParaRPr lang="ru-RU" sz="3200" dirty="0">
              <a:solidFill>
                <a:prstClr val="white"/>
              </a:solidFill>
              <a:latin typeface="Constantia"/>
            </a:endParaRPr>
          </a:p>
          <a:p>
            <a:pPr lvl="0" algn="just">
              <a:buClr>
                <a:prstClr val="white"/>
              </a:buClr>
            </a:pPr>
            <a:endParaRPr lang="ru-RU" sz="32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41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3825" y="425003"/>
            <a:ext cx="7772400" cy="1442434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02366"/>
            <a:ext cx="8113222" cy="5690122"/>
          </a:xfrm>
        </p:spPr>
        <p:txBody>
          <a:bodyPr>
            <a:normAutofit/>
          </a:bodyPr>
          <a:lstStyle/>
          <a:p>
            <a:pPr marL="0" lvl="0" indent="0" algn="just" defTabSz="914400">
              <a:spcAft>
                <a:spcPts val="0"/>
              </a:spcAft>
              <a:buClrTx/>
              <a:buSzTx/>
              <a:buNone/>
            </a:pPr>
            <a:r>
              <a:rPr lang="ru-RU" sz="2800" b="1" dirty="0">
                <a:solidFill>
                  <a:srgbClr val="FFC000"/>
                </a:solidFill>
                <a:latin typeface="Constantia"/>
              </a:rPr>
              <a:t>Экспертиза профессиональной пригодности </a:t>
            </a:r>
            <a:r>
              <a:rPr lang="ru-RU" sz="2800" b="1" dirty="0" smtClean="0">
                <a:solidFill>
                  <a:prstClr val="white"/>
                </a:solidFill>
                <a:latin typeface="Constantia"/>
              </a:rPr>
              <a:t>(далее – ЭПП) </a:t>
            </a:r>
            <a:r>
              <a:rPr lang="ru-RU" sz="2800" dirty="0" smtClean="0">
                <a:solidFill>
                  <a:prstClr val="white"/>
                </a:solidFill>
                <a:latin typeface="Constantia"/>
              </a:rPr>
              <a:t>проводится </a:t>
            </a:r>
            <a:r>
              <a:rPr lang="ru-RU" sz="2800" dirty="0">
                <a:solidFill>
                  <a:prstClr val="white"/>
                </a:solidFill>
                <a:latin typeface="Constantia"/>
              </a:rPr>
              <a:t>в целях определения соответствия состояния здоровья работника возможности выполнения им отдельных видов </a:t>
            </a:r>
            <a:r>
              <a:rPr lang="ru-RU" sz="2800" dirty="0" smtClean="0">
                <a:solidFill>
                  <a:prstClr val="white"/>
                </a:solidFill>
                <a:latin typeface="Constantia"/>
              </a:rPr>
              <a:t>работ,  </a:t>
            </a:r>
            <a:r>
              <a:rPr lang="ru-RU" sz="2800" dirty="0" smtClean="0">
                <a:solidFill>
                  <a:srgbClr val="FFC000"/>
                </a:solidFill>
                <a:latin typeface="Constantia"/>
              </a:rPr>
              <a:t>регламентирована </a:t>
            </a:r>
            <a:r>
              <a:rPr lang="ru-RU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sz="28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 России от 05.05.2016 N 282н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проведения экспертизы профессиональной пригодности и формы медицинского заключения о пригодности или непригодности к выполнению отдельных видов работ» (Зарегистрировано в Минюсте России 02.06.2016 N 42397). (далее – приказ 282н)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0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0914"/>
            <a:ext cx="8113222" cy="5851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89709" y="1497702"/>
            <a:ext cx="7514705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ru-RU" sz="3200" dirty="0" smtClean="0">
                <a:latin typeface="Constantia"/>
              </a:rPr>
              <a:t>За 2018 год Врачебной комиссией АУ «Югорский центр профессиональной патологии»  рассмотрено </a:t>
            </a:r>
            <a:r>
              <a:rPr lang="ru-RU" sz="3200" dirty="0" smtClean="0">
                <a:solidFill>
                  <a:srgbClr val="FFC000"/>
                </a:solidFill>
                <a:latin typeface="Constantia"/>
              </a:rPr>
              <a:t>118</a:t>
            </a:r>
            <a:r>
              <a:rPr lang="ru-RU" sz="3200" dirty="0" smtClean="0">
                <a:latin typeface="Constantia"/>
              </a:rPr>
              <a:t> сложных и/или конфликтных случаев, направленных из других медицинских </a:t>
            </a:r>
            <a:r>
              <a:rPr lang="ru-RU" sz="3200" smtClean="0">
                <a:latin typeface="Constantia"/>
              </a:rPr>
              <a:t>организаций округа </a:t>
            </a:r>
            <a:r>
              <a:rPr lang="ru-RU" sz="3200" dirty="0" smtClean="0">
                <a:latin typeface="Constantia"/>
              </a:rPr>
              <a:t>на ЭПП.</a:t>
            </a:r>
          </a:p>
          <a:p>
            <a:pPr lvl="0" algn="just" defTabSz="914400"/>
            <a:r>
              <a:rPr lang="ru-RU" sz="3200" b="1" u="sng" dirty="0" smtClean="0">
                <a:latin typeface="Constantia"/>
              </a:rPr>
              <a:t>За 10 месяцев  2019 года </a:t>
            </a:r>
            <a:r>
              <a:rPr lang="ru-RU" sz="3200" b="1" u="sng" dirty="0" smtClean="0">
                <a:solidFill>
                  <a:srgbClr val="FFC000"/>
                </a:solidFill>
                <a:latin typeface="Constantia"/>
              </a:rPr>
              <a:t>110</a:t>
            </a:r>
            <a:r>
              <a:rPr lang="ru-RU" sz="3200" b="1" u="sng" dirty="0" smtClean="0">
                <a:latin typeface="Constantia"/>
              </a:rPr>
              <a:t> случаев.</a:t>
            </a:r>
          </a:p>
          <a:p>
            <a:pPr lvl="0" algn="ctr">
              <a:spcAft>
                <a:spcPts val="1000"/>
              </a:spcAft>
              <a:buClr>
                <a:prstClr val="white"/>
              </a:buClr>
              <a:buSzPct val="100000"/>
            </a:pPr>
            <a:endParaRPr lang="ru-RU" sz="21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36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0" y="1828800"/>
            <a:ext cx="7772400" cy="3962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110" y="5791201"/>
            <a:ext cx="75565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8763" y="2644170"/>
            <a:ext cx="825730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>
              <a:solidFill>
                <a:srgbClr val="FFFF00"/>
              </a:solidFill>
              <a:latin typeface="Constantia"/>
            </a:endParaRPr>
          </a:p>
          <a:p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47863"/>
              </p:ext>
            </p:extLst>
          </p:nvPr>
        </p:nvGraphicFramePr>
        <p:xfrm>
          <a:off x="0" y="166977"/>
          <a:ext cx="9144000" cy="5796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1749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110" y="5791201"/>
            <a:ext cx="75565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641269"/>
              </p:ext>
            </p:extLst>
          </p:nvPr>
        </p:nvGraphicFramePr>
        <p:xfrm>
          <a:off x="0" y="55658"/>
          <a:ext cx="9144000" cy="6392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53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4633" y="1695796"/>
            <a:ext cx="8113222" cy="5062451"/>
          </a:xfrm>
        </p:spPr>
        <p:txBody>
          <a:bodyPr>
            <a:normAutofit/>
          </a:bodyPr>
          <a:lstStyle/>
          <a:p>
            <a:pPr marL="0" lvl="0" indent="0" algn="ctr" defTabSz="914400">
              <a:spcAft>
                <a:spcPts val="0"/>
              </a:spcAft>
              <a:buClrTx/>
              <a:buSzTx/>
              <a:buNone/>
            </a:pPr>
            <a:r>
              <a:rPr lang="ru-RU" sz="3200" b="1" dirty="0" smtClean="0">
                <a:solidFill>
                  <a:srgbClr val="FFC000"/>
                </a:solidFill>
                <a:latin typeface="Constantia"/>
              </a:rPr>
              <a:t>Документы, необходимые для направления на ЭПП в Центр:</a:t>
            </a:r>
          </a:p>
          <a:p>
            <a:pPr marL="514350" lvl="0" indent="-514350" defTabSz="914400">
              <a:spcAft>
                <a:spcPts val="0"/>
              </a:spcAft>
              <a:buClrTx/>
              <a:buSzTx/>
              <a:buFont typeface="+mj-lt"/>
              <a:buAutoNum type="arabicPeriod"/>
            </a:pPr>
            <a:r>
              <a:rPr lang="ru-RU" sz="3200" b="1" u="sng" dirty="0" smtClean="0">
                <a:solidFill>
                  <a:prstClr val="white"/>
                </a:solidFill>
                <a:latin typeface="Constantia"/>
              </a:rPr>
              <a:t>Направлени</a:t>
            </a:r>
            <a:r>
              <a:rPr lang="ru-RU" sz="3200" b="1" u="sng" dirty="0" smtClean="0">
                <a:latin typeface="Constantia"/>
              </a:rPr>
              <a:t>е</a:t>
            </a:r>
            <a:r>
              <a:rPr lang="ru-RU" sz="3600" u="sng" dirty="0" smtClean="0">
                <a:latin typeface="Constantia"/>
              </a:rPr>
              <a:t>,</a:t>
            </a:r>
            <a:r>
              <a:rPr lang="ru-RU" sz="3200" b="1" u="sng" dirty="0" smtClean="0">
                <a:latin typeface="Constantia"/>
              </a:rPr>
              <a:t> </a:t>
            </a:r>
            <a:r>
              <a:rPr lang="en-US" sz="3200" b="1" u="sng" dirty="0" smtClean="0">
                <a:latin typeface="Constantia"/>
              </a:rPr>
              <a:t> </a:t>
            </a:r>
            <a:r>
              <a:rPr lang="ru-RU" sz="3200" b="1" u="sng" dirty="0" smtClean="0">
                <a:solidFill>
                  <a:prstClr val="white"/>
                </a:solidFill>
                <a:latin typeface="Constantia"/>
              </a:rPr>
              <a:t>оформленное в соответствии с  приказом </a:t>
            </a:r>
            <a:r>
              <a:rPr lang="ru-RU" sz="3200" b="1" u="sng" dirty="0" err="1" smtClean="0">
                <a:solidFill>
                  <a:prstClr val="white"/>
                </a:solidFill>
                <a:latin typeface="Constantia"/>
              </a:rPr>
              <a:t>Минздравсоцразвития</a:t>
            </a:r>
            <a:r>
              <a:rPr lang="ru-RU" sz="3200" b="1" u="sng" dirty="0" smtClean="0">
                <a:solidFill>
                  <a:prstClr val="white"/>
                </a:solidFill>
                <a:latin typeface="Constantia"/>
              </a:rPr>
              <a:t> от 22.11.2004 г.№ 255, приложение № 5, форма № 057/у-04  </a:t>
            </a:r>
            <a:r>
              <a:rPr lang="ru-RU" sz="2400" b="1" dirty="0" smtClean="0">
                <a:solidFill>
                  <a:prstClr val="white"/>
                </a:solidFill>
                <a:latin typeface="Constantia"/>
              </a:rPr>
              <a:t>с указанием основного диагноза, явившегося причиной направления на ЭПП. </a:t>
            </a:r>
          </a:p>
          <a:p>
            <a:pPr marL="0" lvl="0" indent="0" defTabSz="914400">
              <a:spcAft>
                <a:spcPts val="0"/>
              </a:spcAft>
              <a:buClrTx/>
              <a:buSzTx/>
              <a:buNone/>
            </a:pPr>
            <a:r>
              <a:rPr lang="ru-RU" sz="2400" b="1" dirty="0">
                <a:solidFill>
                  <a:prstClr val="white"/>
                </a:solidFill>
                <a:latin typeface="Constantia"/>
              </a:rPr>
              <a:t> </a:t>
            </a:r>
            <a:r>
              <a:rPr lang="ru-RU" sz="2400" b="1" dirty="0" smtClean="0">
                <a:solidFill>
                  <a:prstClr val="white"/>
                </a:solidFill>
                <a:latin typeface="Constantia"/>
              </a:rPr>
              <a:t>       В обосновании указывается случай </a:t>
            </a:r>
          </a:p>
          <a:p>
            <a:pPr defTabSz="914400">
              <a:spcAft>
                <a:spcPts val="0"/>
              </a:spcAft>
              <a:buClrTx/>
              <a:buSzTx/>
            </a:pPr>
            <a:r>
              <a:rPr lang="ru-RU" sz="2400" b="1" dirty="0" smtClean="0">
                <a:solidFill>
                  <a:prstClr val="white"/>
                </a:solidFill>
                <a:latin typeface="Constantia"/>
              </a:rPr>
              <a:t>Ко</a:t>
            </a:r>
            <a:r>
              <a:rPr lang="ru-RU" sz="2400" dirty="0">
                <a:latin typeface="Constantia"/>
              </a:rPr>
              <a:t>н</a:t>
            </a:r>
            <a:r>
              <a:rPr lang="ru-RU" sz="2400" b="1" dirty="0" smtClean="0">
                <a:solidFill>
                  <a:prstClr val="white"/>
                </a:solidFill>
                <a:latin typeface="Constantia"/>
              </a:rPr>
              <a:t>фликтный</a:t>
            </a:r>
          </a:p>
          <a:p>
            <a:pPr defTabSz="914400">
              <a:spcAft>
                <a:spcPts val="0"/>
              </a:spcAft>
              <a:buClrTx/>
              <a:buSzTx/>
            </a:pPr>
            <a:r>
              <a:rPr lang="ru-RU" sz="2400" b="1" dirty="0" smtClean="0">
                <a:solidFill>
                  <a:prstClr val="white"/>
                </a:solidFill>
                <a:latin typeface="Constantia"/>
              </a:rPr>
              <a:t>Сложный</a:t>
            </a:r>
            <a:endParaRPr lang="ru-RU" sz="3200" b="1" dirty="0" smtClean="0">
              <a:solidFill>
                <a:prstClr val="white"/>
              </a:solidFill>
              <a:latin typeface="Constantia"/>
            </a:endParaRPr>
          </a:p>
          <a:p>
            <a:pPr marL="0" lvl="0" indent="0" defTabSz="914400">
              <a:spcAft>
                <a:spcPts val="0"/>
              </a:spcAft>
              <a:buClrTx/>
              <a:buSzTx/>
              <a:buNone/>
            </a:pPr>
            <a:endParaRPr lang="ru-RU" sz="3200" b="1" u="sng" dirty="0">
              <a:solidFill>
                <a:prstClr val="white"/>
              </a:solidFill>
              <a:latin typeface="Constantia"/>
            </a:endParaRPr>
          </a:p>
          <a:p>
            <a:pPr marL="0" lvl="0" indent="0" defTabSz="914400">
              <a:spcAft>
                <a:spcPts val="0"/>
              </a:spcAft>
              <a:buClrTx/>
              <a:buSzTx/>
              <a:buNone/>
            </a:pPr>
            <a:endParaRPr lang="ru-RU" sz="3200" b="1" u="sng" dirty="0" smtClean="0">
              <a:solidFill>
                <a:prstClr val="white"/>
              </a:solidFill>
              <a:latin typeface="Constantia"/>
            </a:endParaRPr>
          </a:p>
          <a:p>
            <a:pPr marL="0" lvl="0" indent="0" defTabSz="914400">
              <a:spcAft>
                <a:spcPts val="0"/>
              </a:spcAft>
              <a:buClrTx/>
              <a:buSzTx/>
              <a:buNone/>
            </a:pPr>
            <a:endParaRPr lang="ru-RU" sz="3200" b="1" u="sng" dirty="0">
              <a:solidFill>
                <a:prstClr val="white"/>
              </a:solidFill>
              <a:latin typeface="Constantia"/>
            </a:endParaRPr>
          </a:p>
          <a:p>
            <a:pPr marL="0" lvl="0" indent="0" algn="ctr">
              <a:buClr>
                <a:prstClr val="white"/>
              </a:buClr>
              <a:buNone/>
            </a:pPr>
            <a:endParaRPr lang="ru-RU" sz="2100" dirty="0">
              <a:solidFill>
                <a:prstClr val="white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414" y="5960225"/>
            <a:ext cx="756759" cy="79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81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9082</TotalTime>
  <Words>1283</Words>
  <Application>Microsoft Office PowerPoint</Application>
  <PresentationFormat>Экран (4:3)</PresentationFormat>
  <Paragraphs>71</Paragraphs>
  <Slides>28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Небеса</vt:lpstr>
      <vt:lpstr>Экспертиза профессиональной пригодности в сложных и конфликтных случаях 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Суворова Ева Юрьевна</cp:lastModifiedBy>
  <cp:revision>122</cp:revision>
  <dcterms:created xsi:type="dcterms:W3CDTF">2016-01-11T13:20:32Z</dcterms:created>
  <dcterms:modified xsi:type="dcterms:W3CDTF">2019-11-26T03:09:02Z</dcterms:modified>
</cp:coreProperties>
</file>